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6a0af032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6a0af032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6a0af03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6a0af03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6a0af0320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6a0af0320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a0af0320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a0af0320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6a0af032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6a0af032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6a0af032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6a0af032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6a0af032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6a0af032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6dd785e0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6dd785e0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6a0af032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6a0af032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6a0af032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6a0af032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6a0af03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6a0af03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6a0af032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6a0af032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6a0af032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6a0af032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6a0af032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a0af032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6a0af03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6a0af03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6a0af032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6a0af032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6a0af032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6a0af032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282375" y="1578400"/>
            <a:ext cx="54987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Cosc 1352 Final Project Presentation</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Nick Belbas and Brian Davis</a:t>
            </a:r>
            <a:endParaRPr/>
          </a:p>
        </p:txBody>
      </p:sp>
      <p:pic>
        <p:nvPicPr>
          <p:cNvPr id="136" name="Google Shape;136;p13"/>
          <p:cNvPicPr preferRelativeResize="0"/>
          <p:nvPr/>
        </p:nvPicPr>
        <p:blipFill rotWithShape="1">
          <a:blip r:embed="rId3">
            <a:alphaModFix/>
          </a:blip>
          <a:srcRect b="21612" l="12160" r="11649" t="24248"/>
          <a:stretch/>
        </p:blipFill>
        <p:spPr>
          <a:xfrm>
            <a:off x="159525" y="3438350"/>
            <a:ext cx="3122850" cy="1479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sp>
        <p:nvSpPr>
          <p:cNvPr id="212" name="Google Shape;212;p22"/>
          <p:cNvSpPr txBox="1"/>
          <p:nvPr/>
        </p:nvSpPr>
        <p:spPr>
          <a:xfrm>
            <a:off x="172800" y="1271025"/>
            <a:ext cx="8779800" cy="3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urier New"/>
                <a:ea typeface="Courier New"/>
                <a:cs typeface="Courier New"/>
                <a:sym typeface="Courier New"/>
              </a:rPr>
              <a:t>from twython import Twython</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from auth import (consumer_key,consumer_secret,access_token,access_token_secret)</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twitter=Twython(consumer_key,consumer_secret,access_token,access_token_secret)</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p:txBody>
      </p:sp>
      <p:sp>
        <p:nvSpPr>
          <p:cNvPr id="213" name="Google Shape;213;p22"/>
          <p:cNvSpPr/>
          <p:nvPr/>
        </p:nvSpPr>
        <p:spPr>
          <a:xfrm rot="-562102">
            <a:off x="2150775" y="1579990"/>
            <a:ext cx="1323249" cy="383708"/>
          </a:xfrm>
          <a:prstGeom prst="left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2"/>
          <p:cNvPicPr preferRelativeResize="0"/>
          <p:nvPr/>
        </p:nvPicPr>
        <p:blipFill>
          <a:blip r:embed="rId3">
            <a:alphaModFix/>
          </a:blip>
          <a:stretch>
            <a:fillRect/>
          </a:stretch>
        </p:blipFill>
        <p:spPr>
          <a:xfrm>
            <a:off x="3534249" y="344351"/>
            <a:ext cx="2500175" cy="1724500"/>
          </a:xfrm>
          <a:prstGeom prst="rect">
            <a:avLst/>
          </a:prstGeom>
          <a:noFill/>
          <a:ln>
            <a:noFill/>
          </a:ln>
        </p:spPr>
      </p:pic>
      <p:sp>
        <p:nvSpPr>
          <p:cNvPr id="215" name="Google Shape;215;p22"/>
          <p:cNvSpPr txBox="1"/>
          <p:nvPr/>
        </p:nvSpPr>
        <p:spPr>
          <a:xfrm>
            <a:off x="299550" y="3232825"/>
            <a:ext cx="8544900" cy="11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consumer_key = '</a:t>
            </a:r>
            <a:r>
              <a:rPr lang="en">
                <a:solidFill>
                  <a:srgbClr val="FFFFFF"/>
                </a:solidFill>
                <a:latin typeface="Courier New"/>
                <a:ea typeface="Courier New"/>
                <a:cs typeface="Courier New"/>
                <a:sym typeface="Courier New"/>
              </a:rPr>
              <a:t>xwc9DYULHI7FvXXXXXXXXXXXX</a:t>
            </a:r>
            <a:r>
              <a:rPr lang="en">
                <a:solidFill>
                  <a:srgbClr val="FFFFFF"/>
                </a:solidFill>
                <a:latin typeface="Courier New"/>
                <a:ea typeface="Courier New"/>
                <a:cs typeface="Courier New"/>
                <a:sym typeface="Courier New"/>
              </a:rPr>
              <a:t>'</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consumer_secret = 'UFhn3NnNazDT2QfRwMsW4OR8ifpXXXXXXXXXXXXXXXXXXXXXXXX'</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access_token = '752540XXXXXXXXXXXX-2t5WgllkfAXXXXXXXXXXXXXXXXXXXXX'</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access_token_secret = '23GkGYUMrNYP9apapQAt0XXXXXXXXXXXXXXXXXXXXXXXX'</a:t>
            </a:r>
            <a:endParaRPr>
              <a:solidFill>
                <a:srgbClr val="FFFF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pic>
        <p:nvPicPr>
          <p:cNvPr id="221" name="Google Shape;221;p23"/>
          <p:cNvPicPr preferRelativeResize="0"/>
          <p:nvPr/>
        </p:nvPicPr>
        <p:blipFill rotWithShape="1">
          <a:blip r:embed="rId3">
            <a:alphaModFix/>
          </a:blip>
          <a:srcRect b="17079" l="35056" r="28983" t="35894"/>
          <a:stretch/>
        </p:blipFill>
        <p:spPr>
          <a:xfrm>
            <a:off x="1864500" y="1010606"/>
            <a:ext cx="4923072" cy="36214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sp>
        <p:nvSpPr>
          <p:cNvPr id="227" name="Google Shape;227;p24"/>
          <p:cNvSpPr txBox="1"/>
          <p:nvPr/>
        </p:nvSpPr>
        <p:spPr>
          <a:xfrm>
            <a:off x="238825" y="1391425"/>
            <a:ext cx="9003600" cy="34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huskyCheers=["Dawgs Up!","Go Huskies!"]</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otherTeam="otherBois"</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otherTeam=str(raw_input("Please enter opposing team:"))</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print "Tweeting..."</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print "\n"</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cheer=huskyCheers[random.randint(0,1)]</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currentDT = datetime.datetime.now()</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message = "*THIS IS AN AUTOMATED TWEET* \nA new crowd noise level was set tonight at HBU Huskies Football stadium during the game against {} at {} on {}! {}".format(otherTeam,currentDT.strftime("%I:%M %p"),currentDT.strftime("%a, %b %d, %Y"),cheer)</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twitter.update_status(status=message)</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200">
                <a:solidFill>
                  <a:srgbClr val="FFFFFF"/>
                </a:solidFill>
                <a:latin typeface="Courier New"/>
                <a:ea typeface="Courier New"/>
                <a:cs typeface="Courier New"/>
                <a:sym typeface="Courier New"/>
              </a:rPr>
              <a:t>print "tweet successfully sent”</a:t>
            </a:r>
            <a:endParaRPr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228" name="Google Shape;228;p24"/>
          <p:cNvSpPr/>
          <p:nvPr/>
        </p:nvSpPr>
        <p:spPr>
          <a:xfrm>
            <a:off x="238825" y="4155675"/>
            <a:ext cx="3552600" cy="292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pic>
        <p:nvPicPr>
          <p:cNvPr id="234" name="Google Shape;234;p25"/>
          <p:cNvPicPr preferRelativeResize="0"/>
          <p:nvPr/>
        </p:nvPicPr>
        <p:blipFill rotWithShape="1">
          <a:blip r:embed="rId3">
            <a:alphaModFix/>
          </a:blip>
          <a:srcRect b="18356" l="0" r="0" t="76559"/>
          <a:stretch/>
        </p:blipFill>
        <p:spPr>
          <a:xfrm>
            <a:off x="2188875" y="4131325"/>
            <a:ext cx="4185824" cy="432774"/>
          </a:xfrm>
          <a:prstGeom prst="rect">
            <a:avLst/>
          </a:prstGeom>
          <a:noFill/>
          <a:ln>
            <a:noFill/>
          </a:ln>
        </p:spPr>
      </p:pic>
      <p:pic>
        <p:nvPicPr>
          <p:cNvPr id="235" name="Google Shape;235;p25"/>
          <p:cNvPicPr preferRelativeResize="0"/>
          <p:nvPr/>
        </p:nvPicPr>
        <p:blipFill rotWithShape="1">
          <a:blip r:embed="rId3">
            <a:alphaModFix/>
          </a:blip>
          <a:srcRect b="51405" l="0" r="0" t="11260"/>
          <a:stretch/>
        </p:blipFill>
        <p:spPr>
          <a:xfrm>
            <a:off x="2188875" y="919175"/>
            <a:ext cx="4185832" cy="3212151"/>
          </a:xfrm>
          <a:prstGeom prst="rect">
            <a:avLst/>
          </a:prstGeom>
          <a:noFill/>
          <a:ln>
            <a:noFill/>
          </a:ln>
        </p:spPr>
      </p:pic>
      <p:sp>
        <p:nvSpPr>
          <p:cNvPr id="236" name="Google Shape;236;p25"/>
          <p:cNvSpPr/>
          <p:nvPr/>
        </p:nvSpPr>
        <p:spPr>
          <a:xfrm>
            <a:off x="2439600" y="1073650"/>
            <a:ext cx="2132400" cy="493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a:t>
            </a:r>
            <a:endParaRPr/>
          </a:p>
        </p:txBody>
      </p:sp>
      <p:pic>
        <p:nvPicPr>
          <p:cNvPr id="242" name="Google Shape;242;p26"/>
          <p:cNvPicPr preferRelativeResize="0"/>
          <p:nvPr/>
        </p:nvPicPr>
        <p:blipFill>
          <a:blip r:embed="rId3">
            <a:alphaModFix/>
          </a:blip>
          <a:stretch>
            <a:fillRect/>
          </a:stretch>
        </p:blipFill>
        <p:spPr>
          <a:xfrm>
            <a:off x="152400" y="2120038"/>
            <a:ext cx="8839200" cy="713900"/>
          </a:xfrm>
          <a:prstGeom prst="rect">
            <a:avLst/>
          </a:prstGeom>
          <a:noFill/>
          <a:ln>
            <a:noFill/>
          </a:ln>
        </p:spPr>
      </p:pic>
      <p:sp>
        <p:nvSpPr>
          <p:cNvPr id="243" name="Google Shape;243;p26"/>
          <p:cNvSpPr txBox="1"/>
          <p:nvPr/>
        </p:nvSpPr>
        <p:spPr>
          <a:xfrm>
            <a:off x="697500" y="3265125"/>
            <a:ext cx="7749000" cy="11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Tkinter, though it is supposed to be simple to use, was tough to understand the </a:t>
            </a:r>
            <a:r>
              <a:rPr lang="en" sz="1200">
                <a:solidFill>
                  <a:srgbClr val="FFFFFF"/>
                </a:solidFill>
                <a:latin typeface="Lato"/>
                <a:ea typeface="Lato"/>
                <a:cs typeface="Lato"/>
                <a:sym typeface="Lato"/>
              </a:rPr>
              <a:t>explanations</a:t>
            </a:r>
            <a:r>
              <a:rPr lang="en" sz="1200">
                <a:solidFill>
                  <a:srgbClr val="FFFFFF"/>
                </a:solidFill>
                <a:latin typeface="Lato"/>
                <a:ea typeface="Lato"/>
                <a:cs typeface="Lato"/>
                <a:sym typeface="Lato"/>
              </a:rPr>
              <a:t> of how different commands are used.</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This made it tough to use the different GUI commands because we could not find similar circumstances to our own so that we could adapt their code to our needs.</a:t>
            </a:r>
            <a:endParaRPr sz="12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a:t>
            </a:r>
            <a:endParaRPr/>
          </a:p>
        </p:txBody>
      </p:sp>
      <p:pic>
        <p:nvPicPr>
          <p:cNvPr id="249" name="Google Shape;249;p27"/>
          <p:cNvPicPr preferRelativeResize="0"/>
          <p:nvPr/>
        </p:nvPicPr>
        <p:blipFill>
          <a:blip r:embed="rId3">
            <a:alphaModFix/>
          </a:blip>
          <a:stretch>
            <a:fillRect/>
          </a:stretch>
        </p:blipFill>
        <p:spPr>
          <a:xfrm>
            <a:off x="782100" y="1599023"/>
            <a:ext cx="7579776" cy="1672750"/>
          </a:xfrm>
          <a:prstGeom prst="rect">
            <a:avLst/>
          </a:prstGeom>
          <a:noFill/>
          <a:ln>
            <a:noFill/>
          </a:ln>
        </p:spPr>
      </p:pic>
      <p:sp>
        <p:nvSpPr>
          <p:cNvPr id="250" name="Google Shape;250;p27"/>
          <p:cNvSpPr txBox="1"/>
          <p:nvPr/>
        </p:nvSpPr>
        <p:spPr>
          <a:xfrm>
            <a:off x="1297500" y="1023750"/>
            <a:ext cx="1697100" cy="5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window.mainloop()</a:t>
            </a:r>
            <a:endParaRPr sz="1200">
              <a:solidFill>
                <a:srgbClr val="FFFFFF"/>
              </a:solidFill>
              <a:latin typeface="Lato"/>
              <a:ea typeface="Lato"/>
              <a:cs typeface="Lato"/>
              <a:sym typeface="Lato"/>
            </a:endParaRPr>
          </a:p>
        </p:txBody>
      </p:sp>
      <p:sp>
        <p:nvSpPr>
          <p:cNvPr id="251" name="Google Shape;251;p27"/>
          <p:cNvSpPr txBox="1"/>
          <p:nvPr/>
        </p:nvSpPr>
        <p:spPr>
          <a:xfrm>
            <a:off x="861300" y="3345863"/>
            <a:ext cx="74214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b1 = Button(self.master, text = "YES", bg = 'red', fg = 'white', width = 50, height = 5, command = self.sendTweet)</a:t>
            </a:r>
            <a:endParaRPr sz="1200">
              <a:solidFill>
                <a:srgbClr val="FFFFFF"/>
              </a:solidFill>
              <a:latin typeface="Lato"/>
              <a:ea typeface="Lato"/>
              <a:cs typeface="Lato"/>
              <a:sym typeface="Lato"/>
            </a:endParaRPr>
          </a:p>
        </p:txBody>
      </p:sp>
      <p:sp>
        <p:nvSpPr>
          <p:cNvPr id="252" name="Google Shape;252;p27"/>
          <p:cNvSpPr/>
          <p:nvPr/>
        </p:nvSpPr>
        <p:spPr>
          <a:xfrm>
            <a:off x="6294025" y="3443075"/>
            <a:ext cx="1861200" cy="24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7"/>
          <p:cNvPicPr preferRelativeResize="0"/>
          <p:nvPr/>
        </p:nvPicPr>
        <p:blipFill>
          <a:blip r:embed="rId4">
            <a:alphaModFix/>
          </a:blip>
          <a:stretch>
            <a:fillRect/>
          </a:stretch>
        </p:blipFill>
        <p:spPr>
          <a:xfrm>
            <a:off x="3437300" y="3785675"/>
            <a:ext cx="2269399" cy="1273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a:t>
            </a:r>
            <a:endParaRPr/>
          </a:p>
        </p:txBody>
      </p:sp>
      <p:sp>
        <p:nvSpPr>
          <p:cNvPr id="259" name="Google Shape;259;p28"/>
          <p:cNvSpPr txBox="1"/>
          <p:nvPr>
            <p:ph idx="1" type="body"/>
          </p:nvPr>
        </p:nvSpPr>
        <p:spPr>
          <a:xfrm>
            <a:off x="1297500" y="1223825"/>
            <a:ext cx="5252700" cy="32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Logitech Pro 9000 webcam for the purposes of taking pictures. This allowed for easy picture taking and use of pictures.</a:t>
            </a:r>
            <a:endParaRPr/>
          </a:p>
          <a:p>
            <a:pPr indent="0" lvl="0" marL="0" rtl="0" algn="l">
              <a:spcBef>
                <a:spcPts val="1600"/>
              </a:spcBef>
              <a:spcAft>
                <a:spcPts val="0"/>
              </a:spcAft>
              <a:buNone/>
            </a:pPr>
            <a:r>
              <a:rPr lang="en"/>
              <a:t>os.system('fswebcam -r 1280x720 --no-banner image.jpg')</a:t>
            </a:r>
            <a:endParaRPr/>
          </a:p>
          <a:p>
            <a:pPr indent="-311150" lvl="0" marL="457200" rtl="0" algn="l">
              <a:spcBef>
                <a:spcPts val="1600"/>
              </a:spcBef>
              <a:spcAft>
                <a:spcPts val="0"/>
              </a:spcAft>
              <a:buSzPts val="1300"/>
              <a:buChar char="-"/>
            </a:pPr>
            <a:r>
              <a:rPr lang="en"/>
              <a:t>os.system() allows commands to be run in linux shell</a:t>
            </a:r>
            <a:endParaRPr/>
          </a:p>
          <a:p>
            <a:pPr indent="-311150" lvl="0" marL="457200" rtl="0" algn="l">
              <a:spcBef>
                <a:spcPts val="0"/>
              </a:spcBef>
              <a:spcAft>
                <a:spcPts val="0"/>
              </a:spcAft>
              <a:buSzPts val="1300"/>
              <a:buChar char="-"/>
            </a:pPr>
            <a:r>
              <a:rPr lang="en"/>
              <a:t>Command takes photo in 720p and saves to current directory</a:t>
            </a:r>
            <a:endParaRPr/>
          </a:p>
          <a:p>
            <a:pPr indent="0" lvl="0" marL="0" rtl="0" algn="l">
              <a:spcBef>
                <a:spcPts val="1600"/>
              </a:spcBef>
              <a:spcAft>
                <a:spcPts val="0"/>
              </a:spcAft>
              <a:buNone/>
            </a:pPr>
            <a:r>
              <a:rPr lang="en"/>
              <a:t>response = twitter.upload_media(media=image)</a:t>
            </a:r>
            <a:endParaRPr/>
          </a:p>
          <a:p>
            <a:pPr indent="-311150" lvl="0" marL="457200" rtl="0" algn="l">
              <a:spcBef>
                <a:spcPts val="1600"/>
              </a:spcBef>
              <a:spcAft>
                <a:spcPts val="0"/>
              </a:spcAft>
              <a:buSzPts val="1300"/>
              <a:buChar char="-"/>
            </a:pPr>
            <a:r>
              <a:rPr lang="en"/>
              <a:t>The response is a temporary placeholder for the image taken</a:t>
            </a:r>
            <a:endParaRPr/>
          </a:p>
          <a:p>
            <a:pPr indent="-311150" lvl="0" marL="457200" rtl="0" algn="l">
              <a:spcBef>
                <a:spcPts val="0"/>
              </a:spcBef>
              <a:spcAft>
                <a:spcPts val="0"/>
              </a:spcAft>
              <a:buSzPts val="1300"/>
              <a:buChar char="-"/>
            </a:pPr>
            <a:r>
              <a:rPr lang="en"/>
              <a:t>This placeholder is used later to assign it an ID number</a:t>
            </a:r>
            <a:endParaRPr/>
          </a:p>
          <a:p>
            <a:pPr indent="0" lvl="0" marL="0" rtl="0" algn="l">
              <a:spcBef>
                <a:spcPts val="1600"/>
              </a:spcBef>
              <a:spcAft>
                <a:spcPts val="1600"/>
              </a:spcAft>
              <a:buNone/>
            </a:pPr>
            <a:r>
              <a:t/>
            </a:r>
            <a:endParaRPr/>
          </a:p>
        </p:txBody>
      </p:sp>
      <p:pic>
        <p:nvPicPr>
          <p:cNvPr descr="Image result for logitech pro 9000" id="260" name="Google Shape;260;p28"/>
          <p:cNvPicPr preferRelativeResize="0"/>
          <p:nvPr/>
        </p:nvPicPr>
        <p:blipFill>
          <a:blip r:embed="rId3">
            <a:alphaModFix/>
          </a:blip>
          <a:stretch>
            <a:fillRect/>
          </a:stretch>
        </p:blipFill>
        <p:spPr>
          <a:xfrm>
            <a:off x="6501125" y="274925"/>
            <a:ext cx="2362200" cy="177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9"/>
          <p:cNvSpPr txBox="1"/>
          <p:nvPr>
            <p:ph type="title"/>
          </p:nvPr>
        </p:nvSpPr>
        <p:spPr>
          <a:xfrm>
            <a:off x="1297500" y="393750"/>
            <a:ext cx="7038900" cy="6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a:t>
            </a:r>
            <a:endParaRPr/>
          </a:p>
        </p:txBody>
      </p:sp>
      <p:sp>
        <p:nvSpPr>
          <p:cNvPr id="266" name="Google Shape;266;p29"/>
          <p:cNvSpPr txBox="1"/>
          <p:nvPr>
            <p:ph idx="1" type="body"/>
          </p:nvPr>
        </p:nvSpPr>
        <p:spPr>
          <a:xfrm>
            <a:off x="1297500" y="1257725"/>
            <a:ext cx="7038900" cy="32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media_id = [response['media_id']]</a:t>
            </a:r>
            <a:endParaRPr/>
          </a:p>
          <a:p>
            <a:pPr indent="-311150" lvl="0" marL="457200" rtl="0" algn="l">
              <a:spcBef>
                <a:spcPts val="1600"/>
              </a:spcBef>
              <a:spcAft>
                <a:spcPts val="0"/>
              </a:spcAft>
              <a:buSzPts val="1300"/>
              <a:buChar char="-"/>
            </a:pPr>
            <a:r>
              <a:rPr lang="en"/>
              <a:t>The ID is then attached to the image from the twitter server</a:t>
            </a:r>
            <a:endParaRPr/>
          </a:p>
          <a:p>
            <a:pPr indent="-311150" lvl="0" marL="457200" rtl="0" algn="l">
              <a:spcBef>
                <a:spcPts val="0"/>
              </a:spcBef>
              <a:spcAft>
                <a:spcPts val="0"/>
              </a:spcAft>
              <a:buSzPts val="1300"/>
              <a:buChar char="-"/>
            </a:pPr>
            <a:r>
              <a:rPr lang="en"/>
              <a:t>This prepares it to be uploaded to twitter in a format it can read</a:t>
            </a:r>
            <a:endParaRPr/>
          </a:p>
          <a:p>
            <a:pPr indent="0" lvl="0" marL="0" rtl="0" algn="l">
              <a:spcBef>
                <a:spcPts val="1600"/>
              </a:spcBef>
              <a:spcAft>
                <a:spcPts val="0"/>
              </a:spcAft>
              <a:buNone/>
            </a:pPr>
            <a:r>
              <a:rPr lang="en"/>
              <a:t>twitter.update_status(status=message,media_ids=media_id)</a:t>
            </a:r>
            <a:endParaRPr/>
          </a:p>
          <a:p>
            <a:pPr indent="-311150" lvl="0" marL="457200" rtl="0" algn="l">
              <a:spcBef>
                <a:spcPts val="1600"/>
              </a:spcBef>
              <a:spcAft>
                <a:spcPts val="0"/>
              </a:spcAft>
              <a:buSzPts val="1300"/>
              <a:buChar char="-"/>
            </a:pPr>
            <a:r>
              <a:rPr lang="en"/>
              <a:t>Command sends tweet and attaches media ID, thus attaching picture to tweet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72" name="Google Shape;272;p30"/>
          <p:cNvSpPr txBox="1"/>
          <p:nvPr>
            <p:ph idx="1" type="body"/>
          </p:nvPr>
        </p:nvSpPr>
        <p:spPr>
          <a:xfrm>
            <a:off x="1297500" y="896725"/>
            <a:ext cx="7038900" cy="409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Though we may have had much adversity with the programming and implementation of the different aspects of our project, we were able to figure out and resolve each problem. The largest problem we encountered was our microphone not always reading and outputting correct values. This highly impacted the amount of time needed to troubleshoot the project. </a:t>
            </a:r>
            <a:endParaRPr/>
          </a:p>
          <a:p>
            <a:pPr indent="-311150" lvl="0" marL="457200" rtl="0" algn="l">
              <a:spcBef>
                <a:spcPts val="0"/>
              </a:spcBef>
              <a:spcAft>
                <a:spcPts val="0"/>
              </a:spcAft>
              <a:buSzPts val="1300"/>
              <a:buChar char="●"/>
            </a:pPr>
            <a:r>
              <a:rPr lang="en"/>
              <a:t>Our project can be used in football games to automatically send out a picture of the game when there in loud cheering. It is meant to read the analog values outputted by the microphone and determine whether it is supposed to act based on the last highest value read. </a:t>
            </a:r>
            <a:endParaRPr/>
          </a:p>
          <a:p>
            <a:pPr indent="-311150" lvl="0" marL="457200" rtl="0" algn="l">
              <a:spcBef>
                <a:spcPts val="0"/>
              </a:spcBef>
              <a:spcAft>
                <a:spcPts val="0"/>
              </a:spcAft>
              <a:buSzPts val="1300"/>
              <a:buChar char="●"/>
            </a:pPr>
            <a:r>
              <a:rPr lang="en"/>
              <a:t>If it reads a higher value, it then prompts the user whether or not to send out a tweet about the game. </a:t>
            </a:r>
            <a:endParaRPr/>
          </a:p>
          <a:p>
            <a:pPr indent="-311150" lvl="0" marL="457200" rtl="0" algn="l">
              <a:spcBef>
                <a:spcPts val="0"/>
              </a:spcBef>
              <a:spcAft>
                <a:spcPts val="0"/>
              </a:spcAft>
              <a:buSzPts val="1300"/>
              <a:buChar char="●"/>
            </a:pPr>
            <a:r>
              <a:rPr lang="en"/>
              <a:t>If the user says no, it closes the GUI and tries again. If it reads yes, the program automatically takes a picture with the camera connected to the RPi and sends a tweet with the different teams, the scores, and a randomly generated cheer. </a:t>
            </a:r>
            <a:endParaRPr/>
          </a:p>
          <a:p>
            <a:pPr indent="-311150" lvl="0" marL="457200" rtl="0" algn="l">
              <a:spcBef>
                <a:spcPts val="0"/>
              </a:spcBef>
              <a:spcAft>
                <a:spcPts val="0"/>
              </a:spcAft>
              <a:buSzPts val="1300"/>
              <a:buChar char="●"/>
            </a:pPr>
            <a:r>
              <a:rPr lang="en"/>
              <a:t>In the future we plan to include code that receives the current score and teams playing to make it completely autonomous.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created this project as a way to implement many of the things we learned this past semester into one program</a:t>
            </a:r>
            <a:endParaRPr/>
          </a:p>
          <a:p>
            <a:pPr indent="-311150" lvl="0" marL="457200" rtl="0" algn="l">
              <a:spcBef>
                <a:spcPts val="0"/>
              </a:spcBef>
              <a:spcAft>
                <a:spcPts val="0"/>
              </a:spcAft>
              <a:buSzPts val="1300"/>
              <a:buChar char="-"/>
            </a:pPr>
            <a:r>
              <a:rPr lang="en"/>
              <a:t>This project monitors the current sound level around it and can automatically send a tweet once the sound level has reached a new record</a:t>
            </a:r>
            <a:endParaRPr/>
          </a:p>
          <a:p>
            <a:pPr indent="-311150" lvl="0" marL="457200" rtl="0" algn="l">
              <a:spcBef>
                <a:spcPts val="0"/>
              </a:spcBef>
              <a:spcAft>
                <a:spcPts val="0"/>
              </a:spcAft>
              <a:buSzPts val="1300"/>
              <a:buChar char="-"/>
            </a:pPr>
            <a:r>
              <a:rPr lang="en"/>
              <a:t>We currently use a small microphone connected to GPIO to monitor sound level and a USB webcam to take photos to tweet</a:t>
            </a:r>
            <a:endParaRPr/>
          </a:p>
          <a:p>
            <a:pPr indent="-311150" lvl="0" marL="457200" rtl="0" algn="l">
              <a:spcBef>
                <a:spcPts val="0"/>
              </a:spcBef>
              <a:spcAft>
                <a:spcPts val="0"/>
              </a:spcAft>
              <a:buSzPts val="1300"/>
              <a:buChar char="-"/>
            </a:pPr>
            <a:r>
              <a:rPr lang="en"/>
              <a:t>We implemented the use of twitter in our project so when we automatically took a photo it would then post it to twitter.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pic>
        <p:nvPicPr>
          <p:cNvPr id="148" name="Google Shape;148;p15"/>
          <p:cNvPicPr preferRelativeResize="0"/>
          <p:nvPr/>
        </p:nvPicPr>
        <p:blipFill rotWithShape="1">
          <a:blip r:embed="rId3">
            <a:alphaModFix/>
          </a:blip>
          <a:srcRect b="25347" l="16415" r="20880" t="4477"/>
          <a:stretch/>
        </p:blipFill>
        <p:spPr>
          <a:xfrm>
            <a:off x="2020650" y="1059775"/>
            <a:ext cx="5874202" cy="3697974"/>
          </a:xfrm>
          <a:prstGeom prst="rect">
            <a:avLst/>
          </a:prstGeom>
          <a:noFill/>
          <a:ln>
            <a:noFill/>
          </a:ln>
        </p:spPr>
      </p:pic>
      <p:pic>
        <p:nvPicPr>
          <p:cNvPr descr="Image result for fish" id="149" name="Google Shape;149;p15"/>
          <p:cNvPicPr preferRelativeResize="0"/>
          <p:nvPr/>
        </p:nvPicPr>
        <p:blipFill>
          <a:blip r:embed="rId4">
            <a:alphaModFix/>
          </a:blip>
          <a:stretch>
            <a:fillRect/>
          </a:stretch>
        </p:blipFill>
        <p:spPr>
          <a:xfrm rot="2700000">
            <a:off x="-16875" y="-16900"/>
            <a:ext cx="228050" cy="22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GPIO/ADC</a:t>
            </a:r>
            <a:endParaRPr/>
          </a:p>
        </p:txBody>
      </p:sp>
      <p:pic>
        <p:nvPicPr>
          <p:cNvPr id="155" name="Google Shape;155;p16"/>
          <p:cNvPicPr preferRelativeResize="0"/>
          <p:nvPr/>
        </p:nvPicPr>
        <p:blipFill>
          <a:blip r:embed="rId3">
            <a:alphaModFix/>
          </a:blip>
          <a:stretch>
            <a:fillRect/>
          </a:stretch>
        </p:blipFill>
        <p:spPr>
          <a:xfrm>
            <a:off x="158875" y="1191975"/>
            <a:ext cx="4049525" cy="2950375"/>
          </a:xfrm>
          <a:prstGeom prst="rect">
            <a:avLst/>
          </a:prstGeom>
          <a:noFill/>
          <a:ln>
            <a:noFill/>
          </a:ln>
        </p:spPr>
      </p:pic>
      <p:pic>
        <p:nvPicPr>
          <p:cNvPr id="156" name="Google Shape;156;p16"/>
          <p:cNvPicPr preferRelativeResize="0"/>
          <p:nvPr/>
        </p:nvPicPr>
        <p:blipFill rotWithShape="1">
          <a:blip r:embed="rId4">
            <a:alphaModFix/>
          </a:blip>
          <a:srcRect b="15191" l="19551" r="21485" t="14052"/>
          <a:stretch/>
        </p:blipFill>
        <p:spPr>
          <a:xfrm>
            <a:off x="5340025" y="890925"/>
            <a:ext cx="3569251" cy="3214675"/>
          </a:xfrm>
          <a:prstGeom prst="rect">
            <a:avLst/>
          </a:prstGeom>
          <a:noFill/>
          <a:ln>
            <a:noFill/>
          </a:ln>
        </p:spPr>
      </p:pic>
      <p:sp>
        <p:nvSpPr>
          <p:cNvPr id="157" name="Google Shape;157;p16"/>
          <p:cNvSpPr/>
          <p:nvPr/>
        </p:nvSpPr>
        <p:spPr>
          <a:xfrm>
            <a:off x="3738225" y="1846150"/>
            <a:ext cx="1598100" cy="477600"/>
          </a:xfrm>
          <a:prstGeom prst="lef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3035625" y="854175"/>
            <a:ext cx="3003300" cy="2682000"/>
          </a:xfrm>
          <a:prstGeom prst="noSmoking">
            <a:avLst>
              <a:gd fmla="val 8175"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16"/>
          <p:cNvPicPr preferRelativeResize="0"/>
          <p:nvPr/>
        </p:nvPicPr>
        <p:blipFill>
          <a:blip r:embed="rId5">
            <a:alphaModFix/>
          </a:blip>
          <a:stretch>
            <a:fillRect/>
          </a:stretch>
        </p:blipFill>
        <p:spPr>
          <a:xfrm>
            <a:off x="1143000" y="423863"/>
            <a:ext cx="6858000" cy="429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GPIO/ADC</a:t>
            </a:r>
            <a:endParaRPr/>
          </a:p>
        </p:txBody>
      </p:sp>
      <p:pic>
        <p:nvPicPr>
          <p:cNvPr id="165" name="Google Shape;165;p17"/>
          <p:cNvPicPr preferRelativeResize="0"/>
          <p:nvPr/>
        </p:nvPicPr>
        <p:blipFill>
          <a:blip r:embed="rId3">
            <a:alphaModFix/>
          </a:blip>
          <a:stretch>
            <a:fillRect/>
          </a:stretch>
        </p:blipFill>
        <p:spPr>
          <a:xfrm>
            <a:off x="112975" y="971525"/>
            <a:ext cx="2651675" cy="1931950"/>
          </a:xfrm>
          <a:prstGeom prst="rect">
            <a:avLst/>
          </a:prstGeom>
          <a:noFill/>
          <a:ln>
            <a:noFill/>
          </a:ln>
        </p:spPr>
      </p:pic>
      <p:pic>
        <p:nvPicPr>
          <p:cNvPr id="166" name="Google Shape;166;p17"/>
          <p:cNvPicPr preferRelativeResize="0"/>
          <p:nvPr/>
        </p:nvPicPr>
        <p:blipFill rotWithShape="1">
          <a:blip r:embed="rId4">
            <a:alphaModFix/>
          </a:blip>
          <a:srcRect b="15191" l="19551" r="21485" t="14052"/>
          <a:stretch/>
        </p:blipFill>
        <p:spPr>
          <a:xfrm>
            <a:off x="6764234" y="890925"/>
            <a:ext cx="2145041" cy="1931950"/>
          </a:xfrm>
          <a:prstGeom prst="rect">
            <a:avLst/>
          </a:prstGeom>
          <a:noFill/>
          <a:ln>
            <a:noFill/>
          </a:ln>
        </p:spPr>
      </p:pic>
      <p:sp>
        <p:nvSpPr>
          <p:cNvPr id="167" name="Google Shape;167;p17"/>
          <p:cNvSpPr/>
          <p:nvPr/>
        </p:nvSpPr>
        <p:spPr>
          <a:xfrm>
            <a:off x="5046750" y="1768450"/>
            <a:ext cx="1598100" cy="477600"/>
          </a:xfrm>
          <a:prstGeom prst="lef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2710025" y="1768450"/>
            <a:ext cx="1598100" cy="477600"/>
          </a:xfrm>
          <a:prstGeom prst="lef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txBox="1"/>
          <p:nvPr/>
        </p:nvSpPr>
        <p:spPr>
          <a:xfrm>
            <a:off x="4482900" y="1497550"/>
            <a:ext cx="668100" cy="10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lt1"/>
                </a:solidFill>
                <a:latin typeface="Lato"/>
                <a:ea typeface="Lato"/>
                <a:cs typeface="Lato"/>
                <a:sym typeface="Lato"/>
              </a:rPr>
              <a:t>?</a:t>
            </a:r>
            <a:endParaRPr sz="6000">
              <a:solidFill>
                <a:schemeClr val="lt1"/>
              </a:solidFill>
              <a:latin typeface="Lato"/>
              <a:ea typeface="Lato"/>
              <a:cs typeface="Lato"/>
              <a:sym typeface="Lato"/>
            </a:endParaRPr>
          </a:p>
        </p:txBody>
      </p:sp>
      <p:pic>
        <p:nvPicPr>
          <p:cNvPr id="170" name="Google Shape;170;p17"/>
          <p:cNvPicPr preferRelativeResize="0"/>
          <p:nvPr/>
        </p:nvPicPr>
        <p:blipFill rotWithShape="1">
          <a:blip r:embed="rId5">
            <a:alphaModFix/>
          </a:blip>
          <a:srcRect b="17177" l="13615" r="17552" t="16781"/>
          <a:stretch/>
        </p:blipFill>
        <p:spPr>
          <a:xfrm>
            <a:off x="3731175" y="1096600"/>
            <a:ext cx="2066525" cy="1982675"/>
          </a:xfrm>
          <a:prstGeom prst="rect">
            <a:avLst/>
          </a:prstGeom>
          <a:noFill/>
          <a:ln>
            <a:noFill/>
          </a:ln>
        </p:spPr>
      </p:pic>
      <p:pic>
        <p:nvPicPr>
          <p:cNvPr id="171" name="Google Shape;171;p17"/>
          <p:cNvPicPr preferRelativeResize="0"/>
          <p:nvPr/>
        </p:nvPicPr>
        <p:blipFill rotWithShape="1">
          <a:blip r:embed="rId6">
            <a:alphaModFix/>
          </a:blip>
          <a:srcRect b="77473" l="61966" r="10643" t="15698"/>
          <a:stretch/>
        </p:blipFill>
        <p:spPr>
          <a:xfrm>
            <a:off x="3567113" y="3200925"/>
            <a:ext cx="2394650" cy="477600"/>
          </a:xfrm>
          <a:prstGeom prst="rect">
            <a:avLst/>
          </a:prstGeom>
          <a:noFill/>
          <a:ln>
            <a:noFill/>
          </a:ln>
        </p:spPr>
      </p:pic>
      <p:pic>
        <p:nvPicPr>
          <p:cNvPr id="172" name="Google Shape;172;p17"/>
          <p:cNvPicPr preferRelativeResize="0"/>
          <p:nvPr/>
        </p:nvPicPr>
        <p:blipFill rotWithShape="1">
          <a:blip r:embed="rId6">
            <a:alphaModFix/>
          </a:blip>
          <a:srcRect b="77352" l="14368" r="66490" t="10066"/>
          <a:stretch/>
        </p:blipFill>
        <p:spPr>
          <a:xfrm>
            <a:off x="1013525" y="3200925"/>
            <a:ext cx="2322678" cy="1221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6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GPIO/ADC</a:t>
            </a:r>
            <a:endParaRPr/>
          </a:p>
        </p:txBody>
      </p:sp>
      <p:pic>
        <p:nvPicPr>
          <p:cNvPr id="178" name="Google Shape;178;p18"/>
          <p:cNvPicPr preferRelativeResize="0"/>
          <p:nvPr/>
        </p:nvPicPr>
        <p:blipFill rotWithShape="1">
          <a:blip r:embed="rId3">
            <a:alphaModFix/>
          </a:blip>
          <a:srcRect b="10515" l="3495" r="53396" t="36159"/>
          <a:stretch/>
        </p:blipFill>
        <p:spPr>
          <a:xfrm>
            <a:off x="330650" y="1469550"/>
            <a:ext cx="3354799" cy="3029626"/>
          </a:xfrm>
          <a:prstGeom prst="rect">
            <a:avLst/>
          </a:prstGeom>
          <a:noFill/>
          <a:ln>
            <a:noFill/>
          </a:ln>
        </p:spPr>
      </p:pic>
      <p:pic>
        <p:nvPicPr>
          <p:cNvPr id="179" name="Google Shape;179;p18"/>
          <p:cNvPicPr preferRelativeResize="0"/>
          <p:nvPr/>
        </p:nvPicPr>
        <p:blipFill rotWithShape="1">
          <a:blip r:embed="rId3">
            <a:alphaModFix/>
          </a:blip>
          <a:srcRect b="53846" l="60353" r="5844" t="23522"/>
          <a:stretch/>
        </p:blipFill>
        <p:spPr>
          <a:xfrm>
            <a:off x="3924225" y="770350"/>
            <a:ext cx="4700448" cy="2297400"/>
          </a:xfrm>
          <a:prstGeom prst="rect">
            <a:avLst/>
          </a:prstGeom>
          <a:noFill/>
          <a:ln>
            <a:noFill/>
          </a:ln>
        </p:spPr>
      </p:pic>
      <p:sp>
        <p:nvSpPr>
          <p:cNvPr id="180" name="Google Shape;180;p18"/>
          <p:cNvSpPr/>
          <p:nvPr/>
        </p:nvSpPr>
        <p:spPr>
          <a:xfrm>
            <a:off x="7246825" y="1432825"/>
            <a:ext cx="762300" cy="12768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a:off x="3967850" y="896375"/>
            <a:ext cx="1267500" cy="481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p:nvPr/>
        </p:nvSpPr>
        <p:spPr>
          <a:xfrm>
            <a:off x="4572000" y="1432825"/>
            <a:ext cx="856200" cy="7257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6" name="Shape 186"/>
        <p:cNvGrpSpPr/>
        <p:nvPr/>
      </p:nvGrpSpPr>
      <p:grpSpPr>
        <a:xfrm>
          <a:off x="0" y="0"/>
          <a:ext cx="0" cy="0"/>
          <a:chOff x="0" y="0"/>
          <a:chExt cx="0" cy="0"/>
        </a:xfrm>
      </p:grpSpPr>
      <p:sp>
        <p:nvSpPr>
          <p:cNvPr id="187" name="Google Shape;18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GPIO/ADC</a:t>
            </a:r>
            <a:endParaRPr/>
          </a:p>
        </p:txBody>
      </p:sp>
      <p:pic>
        <p:nvPicPr>
          <p:cNvPr id="188" name="Google Shape;188;p19"/>
          <p:cNvPicPr preferRelativeResize="0"/>
          <p:nvPr/>
        </p:nvPicPr>
        <p:blipFill rotWithShape="1">
          <a:blip r:embed="rId3">
            <a:alphaModFix/>
          </a:blip>
          <a:srcRect b="0" l="0" r="0" t="3910"/>
          <a:stretch/>
        </p:blipFill>
        <p:spPr>
          <a:xfrm>
            <a:off x="4251625" y="480825"/>
            <a:ext cx="4758700" cy="3707449"/>
          </a:xfrm>
          <a:prstGeom prst="rect">
            <a:avLst/>
          </a:prstGeom>
          <a:noFill/>
          <a:ln>
            <a:noFill/>
          </a:ln>
        </p:spPr>
      </p:pic>
      <p:sp>
        <p:nvSpPr>
          <p:cNvPr id="189" name="Google Shape;189;p19"/>
          <p:cNvSpPr txBox="1"/>
          <p:nvPr/>
        </p:nvSpPr>
        <p:spPr>
          <a:xfrm>
            <a:off x="238800" y="1307850"/>
            <a:ext cx="4012800" cy="3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urier New"/>
                <a:ea typeface="Courier New"/>
                <a:cs typeface="Courier New"/>
                <a:sym typeface="Courier New"/>
              </a:rPr>
              <a:t>import spidev</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spi_ch = 1</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spi = spidev.SpiDev(0, spi_ch)</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spi.max_speed_hz = 1200000 #1.2mbps</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a:solidFill>
                  <a:srgbClr val="FFFFFF"/>
                </a:solidFill>
                <a:latin typeface="Courier New"/>
                <a:ea typeface="Courier New"/>
                <a:cs typeface="Courier New"/>
                <a:sym typeface="Courier New"/>
              </a:rPr>
              <a:t>soundLevel = read_adc(0)</a:t>
            </a:r>
            <a:endParaRPr>
              <a:solidFill>
                <a:srgbClr val="FFFFFF"/>
              </a:solidFill>
              <a:latin typeface="Courier New"/>
              <a:ea typeface="Courier New"/>
              <a:cs typeface="Courier New"/>
              <a:sym typeface="Courier New"/>
            </a:endParaRPr>
          </a:p>
        </p:txBody>
      </p:sp>
      <p:sp>
        <p:nvSpPr>
          <p:cNvPr id="190" name="Google Shape;190;p19"/>
          <p:cNvSpPr txBox="1"/>
          <p:nvPr/>
        </p:nvSpPr>
        <p:spPr>
          <a:xfrm>
            <a:off x="4107225" y="169900"/>
            <a:ext cx="5047500" cy="4546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def read_adc(adc_ch, vref = 3.3):</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This read_adc method created by Sparkfun</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Make sure ADC channel is 0 or 1</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if adc_ch != 0:</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adc_ch = 1</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Construct SPI message</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First bit (Start): Logic high (1)</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Second bit (SGL/DIFF): 1 to select single mode</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Third bit (ODD/SIGN): Select channel (0 or 1)</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Fourth bit (MSFB): 0 for LSB first</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Next 12 bits: 0 (don't care)</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a:t>
            </a:r>
            <a:r>
              <a:rPr lang="en" sz="1000">
                <a:solidFill>
                  <a:srgbClr val="00FFFF"/>
                </a:solidFill>
                <a:latin typeface="Courier New"/>
                <a:ea typeface="Courier New"/>
                <a:cs typeface="Courier New"/>
                <a:sym typeface="Courier New"/>
              </a:rPr>
              <a:t>msg = 0b11</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msg = ((msg &lt;&lt; 1) + adc_ch) &lt;&lt; 5</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msg = [msg, 0b00000000]</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reply = spi.xfer2(msg)</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Construct single integer out of the reply (2 bytes)</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a:t>
            </a:r>
            <a:r>
              <a:rPr lang="en" sz="1000">
                <a:solidFill>
                  <a:srgbClr val="00FFFF"/>
                </a:solidFill>
                <a:latin typeface="Courier New"/>
                <a:ea typeface="Courier New"/>
                <a:cs typeface="Courier New"/>
                <a:sym typeface="Courier New"/>
              </a:rPr>
              <a:t>adc = 0</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for n in reply:</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adc = (adc &lt;&lt; 8) + n</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Last bit (0) is not part of ADC value, shift to remove it</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a:t>
            </a:r>
            <a:r>
              <a:rPr lang="en" sz="1000">
                <a:solidFill>
                  <a:srgbClr val="00FFFF"/>
                </a:solidFill>
                <a:latin typeface="Courier New"/>
                <a:ea typeface="Courier New"/>
                <a:cs typeface="Courier New"/>
                <a:sym typeface="Courier New"/>
              </a:rPr>
              <a:t>adc = adc &gt;&gt; 1</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 Calculate voltage form ADC value</a:t>
            </a:r>
            <a:endParaRPr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FFFFFF"/>
                </a:solidFill>
                <a:latin typeface="Courier New"/>
                <a:ea typeface="Courier New"/>
                <a:cs typeface="Courier New"/>
                <a:sym typeface="Courier New"/>
              </a:rPr>
              <a:t>    </a:t>
            </a:r>
            <a:r>
              <a:rPr lang="en" sz="1000">
                <a:solidFill>
                  <a:srgbClr val="00FFFF"/>
                </a:solidFill>
                <a:latin typeface="Courier New"/>
                <a:ea typeface="Courier New"/>
                <a:cs typeface="Courier New"/>
                <a:sym typeface="Courier New"/>
              </a:rPr>
              <a:t>voltage = (vref * adc) / 1024</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00FFFF"/>
                </a:solidFill>
                <a:latin typeface="Courier New"/>
                <a:ea typeface="Courier New"/>
                <a:cs typeface="Courier New"/>
                <a:sym typeface="Courier New"/>
              </a:rPr>
              <a:t>    return voltage</a:t>
            </a:r>
            <a:endParaRPr sz="1000">
              <a:solidFill>
                <a:srgbClr val="00FFF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FFFF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sp>
        <p:nvSpPr>
          <p:cNvPr id="196" name="Google Shape;196;p20"/>
          <p:cNvSpPr txBox="1"/>
          <p:nvPr>
            <p:ph idx="1" type="body"/>
          </p:nvPr>
        </p:nvSpPr>
        <p:spPr>
          <a:xfrm>
            <a:off x="1132175" y="122770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ourier New"/>
              <a:buChar char="-"/>
            </a:pPr>
            <a:r>
              <a:rPr lang="en" sz="1400">
                <a:latin typeface="Courier New"/>
                <a:ea typeface="Courier New"/>
                <a:cs typeface="Courier New"/>
                <a:sym typeface="Courier New"/>
              </a:rPr>
              <a:t>Proved to be one of the most difficult parts</a:t>
            </a:r>
            <a:endParaRPr sz="1400">
              <a:latin typeface="Courier New"/>
              <a:ea typeface="Courier New"/>
              <a:cs typeface="Courier New"/>
              <a:sym typeface="Courier New"/>
            </a:endParaRPr>
          </a:p>
        </p:txBody>
      </p:sp>
      <p:pic>
        <p:nvPicPr>
          <p:cNvPr id="197" name="Google Shape;197;p20"/>
          <p:cNvPicPr preferRelativeResize="0"/>
          <p:nvPr/>
        </p:nvPicPr>
        <p:blipFill rotWithShape="1">
          <a:blip r:embed="rId3">
            <a:alphaModFix/>
          </a:blip>
          <a:srcRect b="0" l="1605" r="1663" t="0"/>
          <a:stretch/>
        </p:blipFill>
        <p:spPr>
          <a:xfrm>
            <a:off x="1010325" y="1684975"/>
            <a:ext cx="6622248" cy="3141426"/>
          </a:xfrm>
          <a:prstGeom prst="rect">
            <a:avLst/>
          </a:prstGeom>
          <a:noFill/>
          <a:ln>
            <a:noFill/>
          </a:ln>
        </p:spPr>
      </p:pic>
      <p:sp>
        <p:nvSpPr>
          <p:cNvPr id="198" name="Google Shape;198;p20"/>
          <p:cNvSpPr/>
          <p:nvPr/>
        </p:nvSpPr>
        <p:spPr>
          <a:xfrm>
            <a:off x="3664800" y="1827775"/>
            <a:ext cx="907200" cy="2571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 name="Google Shape;199;p20"/>
          <p:cNvCxnSpPr/>
          <p:nvPr/>
        </p:nvCxnSpPr>
        <p:spPr>
          <a:xfrm>
            <a:off x="6300775" y="2287025"/>
            <a:ext cx="955200" cy="0"/>
          </a:xfrm>
          <a:prstGeom prst="straightConnector1">
            <a:avLst/>
          </a:prstGeom>
          <a:noFill/>
          <a:ln cap="flat" cmpd="sng" w="38100">
            <a:solidFill>
              <a:srgbClr val="FF0000"/>
            </a:solidFill>
            <a:prstDash val="solid"/>
            <a:round/>
            <a:headEnd len="med" w="med" type="none"/>
            <a:tailEnd len="med" w="med" type="none"/>
          </a:ln>
        </p:spPr>
      </p:cxnSp>
      <p:cxnSp>
        <p:nvCxnSpPr>
          <p:cNvPr id="200" name="Google Shape;200;p20"/>
          <p:cNvCxnSpPr/>
          <p:nvPr/>
        </p:nvCxnSpPr>
        <p:spPr>
          <a:xfrm>
            <a:off x="1778100" y="2503725"/>
            <a:ext cx="9552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API</a:t>
            </a:r>
            <a:endParaRPr/>
          </a:p>
        </p:txBody>
      </p:sp>
      <p:pic>
        <p:nvPicPr>
          <p:cNvPr id="206" name="Google Shape;206;p21"/>
          <p:cNvPicPr preferRelativeResize="0"/>
          <p:nvPr/>
        </p:nvPicPr>
        <p:blipFill>
          <a:blip r:embed="rId3">
            <a:alphaModFix/>
          </a:blip>
          <a:stretch>
            <a:fillRect/>
          </a:stretch>
        </p:blipFill>
        <p:spPr>
          <a:xfrm>
            <a:off x="203775" y="1120400"/>
            <a:ext cx="8839202" cy="21633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